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uLTc8DaYCTVWB01hTgbDa49fM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254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401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32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42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91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03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4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8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74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0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40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21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60e22d36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760e22d36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70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74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13129" y="161103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54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Громадський бюджет Херсона</a:t>
            </a:r>
            <a:br>
              <a:rPr lang="ru-RU" sz="54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54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Підсумки першого року</a:t>
            </a:r>
            <a:endParaRPr sz="54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413129" y="5949013"/>
            <a:ext cx="9144000" cy="45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683" y="4632326"/>
            <a:ext cx="1036891" cy="131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ctrTitle"/>
          </p:nvPr>
        </p:nvSpPr>
        <p:spPr>
          <a:xfrm>
            <a:off x="613450" y="0"/>
            <a:ext cx="91440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30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Публікації</a:t>
            </a:r>
            <a:endParaRPr sz="30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ubTitle" idx="1"/>
          </p:nvPr>
        </p:nvSpPr>
        <p:spPr>
          <a:xfrm>
            <a:off x="95350" y="587100"/>
            <a:ext cx="101802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3000" b="1">
                <a:solidFill>
                  <a:srgbClr val="3C78D8"/>
                </a:solidFill>
              </a:rPr>
              <a:t>БО “Фонд милосердя та здоров’я” і онлайн</a:t>
            </a:r>
            <a:r>
              <a:rPr lang="ru-RU" sz="22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000" b="1">
                <a:solidFill>
                  <a:srgbClr val="3C78D8"/>
                </a:solidFill>
              </a:rPr>
              <a:t>газета “Вгору”</a:t>
            </a:r>
            <a:endParaRPr sz="3000" b="1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7973525" y="2149125"/>
            <a:ext cx="4035600" cy="3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</a:t>
            </a: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місяців</a:t>
            </a: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підготовлено й опубліковано </a:t>
            </a: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</a:t>
            </a: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статей,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створено 4</a:t>
            </a: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відеоролики,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понад </a:t>
            </a:r>
            <a:r>
              <a:rPr lang="ru-RU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постів у соціальних мережах.</a:t>
            </a:r>
            <a:endParaRPr sz="3000"/>
          </a:p>
        </p:txBody>
      </p:sp>
      <p:pic>
        <p:nvPicPr>
          <p:cNvPr id="172" name="Google Shape;1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50" y="1326600"/>
            <a:ext cx="7280875" cy="53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subTitle" idx="1"/>
          </p:nvPr>
        </p:nvSpPr>
        <p:spPr>
          <a:xfrm>
            <a:off x="8153700" y="2482538"/>
            <a:ext cx="38217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Завдяки інформаційній кампанії понад </a:t>
            </a:r>
            <a:r>
              <a:rPr lang="ru-RU" sz="3000" b="1"/>
              <a:t>двадцять тисяч</a:t>
            </a:r>
            <a:r>
              <a:rPr lang="ru-RU" sz="3000"/>
              <a:t> людей дізналися про Громадський бюджет у Херсоні.</a:t>
            </a:r>
            <a:endParaRPr sz="3000"/>
          </a:p>
        </p:txBody>
      </p:sp>
      <p:pic>
        <p:nvPicPr>
          <p:cNvPr id="179" name="Google Shape;179;p1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6" y="1591825"/>
            <a:ext cx="6326412" cy="467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426725" y="335275"/>
            <a:ext cx="8214300" cy="1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3C78D8"/>
                </a:solidFill>
              </a:rPr>
              <a:t>Сторінка “Громадський бюджет Херсон” </a:t>
            </a:r>
            <a:endParaRPr sz="3000" b="1">
              <a:solidFill>
                <a:srgbClr val="3C78D8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3C78D8"/>
                </a:solidFill>
              </a:rPr>
              <a:t>у Facebook</a:t>
            </a:r>
            <a:endParaRPr sz="3000" b="1" u="sng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ctrTitle"/>
          </p:nvPr>
        </p:nvSpPr>
        <p:spPr>
          <a:xfrm>
            <a:off x="306525" y="90375"/>
            <a:ext cx="89268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40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Результати</a:t>
            </a:r>
            <a:endParaRPr sz="4000" b="1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>
            <a:spLocks noGrp="1"/>
          </p:cNvSpPr>
          <p:nvPr>
            <p:ph type="subTitle" idx="1"/>
          </p:nvPr>
        </p:nvSpPr>
        <p:spPr>
          <a:xfrm>
            <a:off x="89400" y="615925"/>
            <a:ext cx="97569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3000" b="1">
                <a:solidFill>
                  <a:srgbClr val="0B5394"/>
                </a:solidFill>
              </a:rPr>
              <a:t>Херсонці подали 78 проєктів, з яких обрано 18 переможців на суму 9 747 668 грн.</a:t>
            </a:r>
            <a:endParaRPr sz="3000" b="1">
              <a:solidFill>
                <a:srgbClr val="0B539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25024" r="121" b="15394"/>
          <a:stretch/>
        </p:blipFill>
        <p:spPr>
          <a:xfrm>
            <a:off x="0" y="1986844"/>
            <a:ext cx="12192001" cy="4871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ctrTitle"/>
          </p:nvPr>
        </p:nvSpPr>
        <p:spPr>
          <a:xfrm>
            <a:off x="506375" y="125350"/>
            <a:ext cx="91440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Зроби Херсон кращим містом!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"/>
          </p:nvPr>
        </p:nvSpPr>
        <p:spPr>
          <a:xfrm>
            <a:off x="10676550" y="4344725"/>
            <a:ext cx="13326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ru-RU" sz="36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3600" b="1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7751" y="2290900"/>
            <a:ext cx="1620450" cy="18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 txBox="1"/>
          <p:nvPr/>
        </p:nvSpPr>
        <p:spPr>
          <a:xfrm>
            <a:off x="195075" y="5580050"/>
            <a:ext cx="118140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Arial"/>
              <a:buNone/>
            </a:pPr>
            <a:r>
              <a:rPr lang="ru-RU" sz="2200" b="1" i="0" u="none" strike="noStrike" cap="none">
                <a:solidFill>
                  <a:srgbClr val="4A86E8"/>
                </a:solidFill>
              </a:rPr>
              <a:t>Інформаційна та промоційна кампані</a:t>
            </a:r>
            <a:r>
              <a:rPr lang="ru-RU" sz="2200" b="1">
                <a:solidFill>
                  <a:srgbClr val="4A86E8"/>
                </a:solidFill>
              </a:rPr>
              <a:t>ї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 громадського бюджету міста Херсона </a:t>
            </a:r>
            <a:r>
              <a:rPr lang="ru-RU" sz="2200" b="1">
                <a:solidFill>
                  <a:srgbClr val="4A86E8"/>
                </a:solidFill>
              </a:rPr>
              <a:t>у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 2019 р</a:t>
            </a:r>
            <a:r>
              <a:rPr lang="ru-RU" sz="2200" b="1">
                <a:solidFill>
                  <a:srgbClr val="4A86E8"/>
                </a:solidFill>
              </a:rPr>
              <a:t>оці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 проводиться </a:t>
            </a:r>
            <a:r>
              <a:rPr lang="ru-RU" sz="2200" b="1">
                <a:solidFill>
                  <a:srgbClr val="4A86E8"/>
                </a:solidFill>
              </a:rPr>
              <a:t>г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ромадськ</a:t>
            </a:r>
            <a:r>
              <a:rPr lang="ru-RU" sz="2200" b="1">
                <a:solidFill>
                  <a:srgbClr val="4A86E8"/>
                </a:solidFill>
              </a:rPr>
              <a:t>ими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 організаці</a:t>
            </a:r>
            <a:r>
              <a:rPr lang="ru-RU" sz="2200" b="1">
                <a:solidFill>
                  <a:srgbClr val="4A86E8"/>
                </a:solidFill>
              </a:rPr>
              <a:t>ями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 "ІРЦ "Правовий простір", "Глобальний погляд", Благодійною організацією "Фонд милосердя та здоров’я" </a:t>
            </a:r>
            <a:endParaRPr sz="2200" b="1" i="0" u="none" strike="noStrike" cap="none">
              <a:solidFill>
                <a:srgbClr val="4A86E8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Arial"/>
              <a:buNone/>
            </a:pPr>
            <a:r>
              <a:rPr lang="ru-RU" sz="2200" b="1">
                <a:solidFill>
                  <a:srgbClr val="4A86E8"/>
                </a:solidFill>
              </a:rPr>
              <a:t>і</a:t>
            </a:r>
            <a:r>
              <a:rPr lang="ru-RU" sz="2200" b="1" i="0" u="none" strike="noStrike" cap="none">
                <a:solidFill>
                  <a:srgbClr val="4A86E8"/>
                </a:solidFill>
              </a:rPr>
              <a:t> онлайн газетою "Вгору" за підтримки Херсонської міської ради.</a:t>
            </a:r>
            <a:endParaRPr sz="2200" b="1" i="0" u="none" strike="noStrike" cap="none">
              <a:solidFill>
                <a:srgbClr val="4A86E8"/>
              </a:solidFill>
            </a:endParaRPr>
          </a:p>
        </p:txBody>
      </p:sp>
      <p:pic>
        <p:nvPicPr>
          <p:cNvPr id="198" name="Google Shape;1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00" y="1050290"/>
            <a:ext cx="9777124" cy="42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86475" y="125225"/>
            <a:ext cx="96987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Інформаційну та промоційну кампанії 2019 проводили:</a:t>
            </a:r>
            <a:endParaRPr sz="22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 ГО "Інформаційний ресурсний центр "Правовий простір", </a:t>
            </a:r>
            <a:endParaRPr sz="22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ГО "Глобальний погляд", БО "Фонд милосердя та здоров’я" та онлайн газета "Вгору" за підтримки Херсонської міської ради</a:t>
            </a:r>
            <a:endParaRPr sz="22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9897" y="2252453"/>
            <a:ext cx="815350" cy="10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5593" y="3616977"/>
            <a:ext cx="1392153" cy="9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3374" y="4567559"/>
            <a:ext cx="1689000" cy="16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3750" y="6232725"/>
            <a:ext cx="1828250" cy="6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0" y="2176250"/>
            <a:ext cx="30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/>
              <a:t> 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 l="2850" t="21896" r="21546" b="20206"/>
          <a:stretch/>
        </p:blipFill>
        <p:spPr>
          <a:xfrm>
            <a:off x="0" y="1652825"/>
            <a:ext cx="10203151" cy="520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Заголовок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1524000" y="35258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ГО “Глобальний погляд”, семінари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9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Заголовок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ГО “Глобальний погляд”, відкриті діалоги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Заголовок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68224" y="3602038"/>
            <a:ext cx="11679936" cy="276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ГО “Глобальний погляд”, відкриті діалоги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8050" y="0"/>
            <a:ext cx="12320050" cy="6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ctrTitle"/>
          </p:nvPr>
        </p:nvSpPr>
        <p:spPr>
          <a:xfrm>
            <a:off x="603025" y="133650"/>
            <a:ext cx="9144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4000" b="1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Правовий супровід. Травень</a:t>
            </a:r>
            <a:endParaRPr sz="4000" b="1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l="25670" r="9974"/>
          <a:stretch/>
        </p:blipFill>
        <p:spPr>
          <a:xfrm>
            <a:off x="5824651" y="2048250"/>
            <a:ext cx="6367350" cy="48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>
            <a:spLocks noGrp="1"/>
          </p:cNvSpPr>
          <p:nvPr>
            <p:ph type="subTitle" idx="1"/>
          </p:nvPr>
        </p:nvSpPr>
        <p:spPr>
          <a:xfrm>
            <a:off x="641950" y="869047"/>
            <a:ext cx="91440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>
                <a:solidFill>
                  <a:srgbClr val="45818E"/>
                </a:solidFill>
              </a:rPr>
              <a:t>ГО “Інформаційний ресурсний центр “Правовий простір”</a:t>
            </a:r>
            <a:endParaRPr b="1">
              <a:solidFill>
                <a:srgbClr val="45818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rgbClr val="45818E"/>
                </a:solidFill>
              </a:rPr>
              <a:t>Надано </a:t>
            </a:r>
            <a:r>
              <a:rPr lang="ru-RU" sz="3600" b="1">
                <a:solidFill>
                  <a:srgbClr val="45818E"/>
                </a:solidFill>
              </a:rPr>
              <a:t>59</a:t>
            </a:r>
            <a:r>
              <a:rPr lang="ru-RU" b="1">
                <a:solidFill>
                  <a:srgbClr val="45818E"/>
                </a:solidFill>
              </a:rPr>
              <a:t> консультацій та супровід </a:t>
            </a:r>
            <a:r>
              <a:rPr lang="ru-RU" sz="3600" b="1">
                <a:solidFill>
                  <a:srgbClr val="45818E"/>
                </a:solidFill>
              </a:rPr>
              <a:t>18 </a:t>
            </a:r>
            <a:r>
              <a:rPr lang="ru-RU" b="1">
                <a:solidFill>
                  <a:srgbClr val="45818E"/>
                </a:solidFill>
              </a:rPr>
              <a:t>проєктів </a:t>
            </a:r>
            <a:endParaRPr b="1">
              <a:solidFill>
                <a:srgbClr val="45818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FF"/>
              </a:solidFill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48250"/>
            <a:ext cx="5737539" cy="480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6475" y="154025"/>
            <a:ext cx="10027800" cy="1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40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Публічні обговорення проєктів Громадського бюджету</a:t>
            </a:r>
            <a:endParaRPr sz="40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>
                <a:solidFill>
                  <a:srgbClr val="3C78D8"/>
                </a:solidFill>
              </a:rPr>
              <a:t>ГО “ІРЦ “Правовий простір”, </a:t>
            </a:r>
            <a:r>
              <a:rPr lang="ru-RU" sz="3000" b="1">
                <a:solidFill>
                  <a:srgbClr val="3C78D8"/>
                </a:solidFill>
              </a:rPr>
              <a:t>18, 19, 20, 24, 25</a:t>
            </a:r>
            <a:r>
              <a:rPr lang="ru-RU" sz="3000">
                <a:solidFill>
                  <a:srgbClr val="3C78D8"/>
                </a:solidFill>
              </a:rPr>
              <a:t> червня</a:t>
            </a:r>
            <a:endParaRPr sz="30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273750" y="2787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r="17979"/>
          <a:stretch/>
        </p:blipFill>
        <p:spPr>
          <a:xfrm>
            <a:off x="0" y="2323050"/>
            <a:ext cx="7295526" cy="45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l="22430" t="3809" r="9639"/>
          <a:stretch/>
        </p:blipFill>
        <p:spPr>
          <a:xfrm>
            <a:off x="7387025" y="2323050"/>
            <a:ext cx="4804977" cy="45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60e22d362_1_8"/>
          <p:cNvSpPr txBox="1">
            <a:spLocks noGrp="1"/>
          </p:cNvSpPr>
          <p:nvPr>
            <p:ph type="ctrTitle"/>
          </p:nvPr>
        </p:nvSpPr>
        <p:spPr>
          <a:xfrm>
            <a:off x="638575" y="144800"/>
            <a:ext cx="93738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4000" b="1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Публічні обговорення проєктів Громадського бюджету</a:t>
            </a:r>
            <a:endParaRPr sz="4000" b="1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760e22d362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43" y="-1"/>
            <a:ext cx="1988858" cy="204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760e22d362_1_8"/>
          <p:cNvSpPr txBox="1">
            <a:spLocks noGrp="1"/>
          </p:cNvSpPr>
          <p:nvPr>
            <p:ph type="subTitle" idx="1"/>
          </p:nvPr>
        </p:nvSpPr>
        <p:spPr>
          <a:xfrm>
            <a:off x="677275" y="1482050"/>
            <a:ext cx="91440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>
                <a:solidFill>
                  <a:srgbClr val="0000FF"/>
                </a:solidFill>
              </a:rPr>
              <a:t>Г</a:t>
            </a:r>
            <a:r>
              <a:rPr lang="ru-RU" sz="2800" b="1">
                <a:solidFill>
                  <a:srgbClr val="3C78D8"/>
                </a:solidFill>
              </a:rPr>
              <a:t>О “ІРЦ “Правовий простір”, 18, 19, 20, 24, 25 червня</a:t>
            </a:r>
            <a:endParaRPr sz="2800" b="1">
              <a:solidFill>
                <a:srgbClr val="3C78D8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50" name="Google Shape;150;g760e22d362_1_8"/>
          <p:cNvSpPr txBox="1"/>
          <p:nvPr/>
        </p:nvSpPr>
        <p:spPr>
          <a:xfrm>
            <a:off x="0" y="2791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151" name="Google Shape;151;g760e22d362_1_8"/>
          <p:cNvPicPr preferRelativeResize="0"/>
          <p:nvPr/>
        </p:nvPicPr>
        <p:blipFill rotWithShape="1">
          <a:blip r:embed="rId4">
            <a:alphaModFix/>
          </a:blip>
          <a:srcRect l="-5878" r="22966"/>
          <a:stretch/>
        </p:blipFill>
        <p:spPr>
          <a:xfrm>
            <a:off x="-493375" y="2537825"/>
            <a:ext cx="6959398" cy="432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760e22d362_1_8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-261" r="23178" b="261"/>
          <a:stretch/>
        </p:blipFill>
        <p:spPr>
          <a:xfrm>
            <a:off x="6564725" y="2537825"/>
            <a:ext cx="5627275" cy="43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ctrTitle"/>
          </p:nvPr>
        </p:nvSpPr>
        <p:spPr>
          <a:xfrm>
            <a:off x="652350" y="153876"/>
            <a:ext cx="9144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4000" b="1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Поліграфічна продукція</a:t>
            </a:r>
            <a:endParaRPr sz="4000" b="1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042025" y="881825"/>
            <a:ext cx="91440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>
                <a:solidFill>
                  <a:srgbClr val="45818E"/>
                </a:solidFill>
              </a:rPr>
              <a:t>ГО ІРЦ “Правовий простір”. Буклети, флаєри, сертифікати</a:t>
            </a:r>
            <a:r>
              <a:rPr lang="ru-RU" b="1">
                <a:solidFill>
                  <a:srgbClr val="76A5AF"/>
                </a:solidFill>
              </a:rPr>
              <a:t>  </a:t>
            </a:r>
            <a:endParaRPr b="1">
              <a:solidFill>
                <a:srgbClr val="76A5A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l="64907"/>
          <a:stretch/>
        </p:blipFill>
        <p:spPr>
          <a:xfrm>
            <a:off x="9597097" y="1690800"/>
            <a:ext cx="2453202" cy="500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1714" y="1696841"/>
            <a:ext cx="2483172" cy="500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6626" y="1696850"/>
            <a:ext cx="3588731" cy="5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6">
            <a:alphaModFix/>
          </a:blip>
          <a:srcRect l="64555" b="2950"/>
          <a:stretch/>
        </p:blipFill>
        <p:spPr>
          <a:xfrm>
            <a:off x="279575" y="1696850"/>
            <a:ext cx="2580400" cy="500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4225" y="0"/>
            <a:ext cx="1567775" cy="16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271</Words>
  <Application>Microsoft Office PowerPoint</Application>
  <PresentationFormat>Широкоэкранный</PresentationFormat>
  <Paragraphs>42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Громадський бюджет Херсона Підсумки першого року</vt:lpstr>
      <vt:lpstr>Презентация PowerPoint</vt:lpstr>
      <vt:lpstr>Заголовок</vt:lpstr>
      <vt:lpstr>Заголовок</vt:lpstr>
      <vt:lpstr>Заголовок</vt:lpstr>
      <vt:lpstr>Правовий супровід. Травень</vt:lpstr>
      <vt:lpstr>Публічні обговорення проєктів Громадського бюджету ГО “ІРЦ “Правовий простір”, 18, 19, 20, 24, 25 червня</vt:lpstr>
      <vt:lpstr>Публічні обговорення проєктів Громадського бюджету</vt:lpstr>
      <vt:lpstr>Поліграфічна продукція</vt:lpstr>
      <vt:lpstr>Публікації</vt:lpstr>
      <vt:lpstr>Презентация PowerPoint</vt:lpstr>
      <vt:lpstr>Результати</vt:lpstr>
      <vt:lpstr>Зроби Херсон кращим містом!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Громадський бюджет Херсона Підсумки першого року</dc:title>
  <dc:creator>Администратор</dc:creator>
  <cp:lastModifiedBy>Администратор</cp:lastModifiedBy>
  <cp:revision>2</cp:revision>
  <dcterms:created xsi:type="dcterms:W3CDTF">2019-12-19T10:18:21Z</dcterms:created>
  <dcterms:modified xsi:type="dcterms:W3CDTF">2019-12-23T10:35:55Z</dcterms:modified>
</cp:coreProperties>
</file>